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webextensions/webextension1.xml" ContentType="application/vnd.ms-office.webextension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67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5" r:id="rId11"/>
    <p:sldId id="264" r:id="rId12"/>
  </p:sldIdLst>
  <p:sldSz cx="14630400" cy="8229600"/>
  <p:notesSz cx="8229600" cy="14630400"/>
  <p:embeddedFontLst>
    <p:embeddedFont>
      <p:font typeface="Nunito Semi Bold" panose="020B0604020202020204" charset="0"/>
      <p:regular r:id="rId14"/>
    </p:embeddedFont>
    <p:embeddedFont>
      <p:font typeface="PT Sans" panose="020B0503020203020204" pitchFamily="34" charset="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30462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microsoft.com/office/2011/relationships/webextension" Target="../webextensions/webextension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3200281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UK-train Analysis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4263271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This project focuses on analyzing UK-train data to optimize our performance and customer engagement.</a:t>
            </a:r>
            <a:endParaRPr lang="en-US" sz="18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5A28135-F1A3-D274-B3DB-52E539BE133C}"/>
              </a:ext>
            </a:extLst>
          </p:cNvPr>
          <p:cNvSpPr txBox="1"/>
          <p:nvPr/>
        </p:nvSpPr>
        <p:spPr>
          <a:xfrm>
            <a:off x="512956" y="1914453"/>
            <a:ext cx="13972478" cy="4547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ar-EG" sz="2800" dirty="0">
                <a:solidFill>
                  <a:schemeClr val="bg1"/>
                </a:solidFill>
              </a:rPr>
              <a:t>5</a:t>
            </a:r>
            <a:r>
              <a:rPr lang="en-US" sz="2800" dirty="0">
                <a:solidFill>
                  <a:schemeClr val="bg1"/>
                </a:solidFill>
              </a:rPr>
              <a:t>. Increase the number of trains during peak time and close the door after a certain time to avoid delays.</a:t>
            </a:r>
            <a:endParaRPr lang="ar-EG" sz="28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ar-EG" sz="28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ar-EG" sz="2800" dirty="0">
                <a:solidFill>
                  <a:schemeClr val="bg1"/>
                </a:solidFill>
              </a:rPr>
              <a:t>6</a:t>
            </a:r>
            <a:r>
              <a:rPr lang="en-US" sz="2800" dirty="0">
                <a:solidFill>
                  <a:schemeClr val="bg1"/>
                </a:solidFill>
              </a:rPr>
              <a:t>. Raise the ticket prices from Manchester to Liverpool.</a:t>
            </a:r>
            <a:endParaRPr lang="ar-EG" sz="28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ar-EG" sz="28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ar-EG" sz="28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ar-EG" sz="2800" dirty="0">
                <a:solidFill>
                  <a:schemeClr val="bg1"/>
                </a:solidFill>
              </a:rPr>
              <a:t>7</a:t>
            </a:r>
            <a:r>
              <a:rPr lang="en-US" sz="2800" dirty="0">
                <a:solidFill>
                  <a:schemeClr val="bg1"/>
                </a:solidFill>
              </a:rPr>
              <a:t>. It’s not allowed to cancel when only 3 days are left before the trip.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785DA0-83DC-F4F7-FF58-C9E6206F422E}"/>
              </a:ext>
            </a:extLst>
          </p:cNvPr>
          <p:cNvSpPr txBox="1"/>
          <p:nvPr/>
        </p:nvSpPr>
        <p:spPr>
          <a:xfrm>
            <a:off x="4148255" y="591014"/>
            <a:ext cx="479502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Recommendations</a:t>
            </a:r>
            <a:endParaRPr lang="en-US" sz="4000" dirty="0"/>
          </a:p>
          <a:p>
            <a:pPr algn="ctr"/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8080297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3258026"/>
            <a:ext cx="7468553" cy="9715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7650"/>
              </a:lnSpc>
              <a:buNone/>
            </a:pPr>
            <a:r>
              <a:rPr lang="en-US" sz="61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Thank You!</a:t>
            </a:r>
            <a:endParaRPr lang="en-US" sz="6100" dirty="0"/>
          </a:p>
        </p:txBody>
      </p:sp>
      <p:sp>
        <p:nvSpPr>
          <p:cNvPr id="4" name="Text 1"/>
          <p:cNvSpPr/>
          <p:nvPr/>
        </p:nvSpPr>
        <p:spPr>
          <a:xfrm>
            <a:off x="6324124" y="4588550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endParaRPr lang="en-US" sz="18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2" name="Add-in 1">
                <a:extLst>
                  <a:ext uri="{FF2B5EF4-FFF2-40B4-BE49-F238E27FC236}">
                    <a16:creationId xmlns:a16="http://schemas.microsoft.com/office/drawing/2014/main" id="{DCEE379B-442E-BDA3-B31D-409870A586F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08685094"/>
                  </p:ext>
                </p:extLst>
              </p:nvPr>
            </p:nvGraphicFramePr>
            <p:xfrm>
              <a:off x="367991" y="323385"/>
              <a:ext cx="14017082" cy="7382107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2" name="Add-in 1">
                <a:extLst>
                  <a:ext uri="{FF2B5EF4-FFF2-40B4-BE49-F238E27FC236}">
                    <a16:creationId xmlns:a16="http://schemas.microsoft.com/office/drawing/2014/main" id="{DCEE379B-442E-BDA3-B31D-409870A586F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67991" y="323385"/>
                <a:ext cx="14017082" cy="738210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364445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6883" y="620197"/>
            <a:ext cx="5223510" cy="652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41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Project Objective</a:t>
            </a:r>
            <a:endParaRPr lang="en-US" sz="4100" dirty="0"/>
          </a:p>
        </p:txBody>
      </p:sp>
      <p:sp>
        <p:nvSpPr>
          <p:cNvPr id="4" name="Shape 1"/>
          <p:cNvSpPr/>
          <p:nvPr/>
        </p:nvSpPr>
        <p:spPr>
          <a:xfrm>
            <a:off x="776883" y="1605915"/>
            <a:ext cx="499467" cy="499467"/>
          </a:xfrm>
          <a:prstGeom prst="roundRect">
            <a:avLst>
              <a:gd name="adj" fmla="val 66671"/>
            </a:avLst>
          </a:prstGeom>
          <a:solidFill>
            <a:srgbClr val="00002E"/>
          </a:solidFill>
          <a:ln w="22860">
            <a:solidFill>
              <a:srgbClr val="F2B42D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1498283" y="1682115"/>
            <a:ext cx="3386018" cy="326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Sales and Revenue Analysis</a:t>
            </a:r>
            <a:endParaRPr lang="en-US" sz="2050" dirty="0"/>
          </a:p>
        </p:txBody>
      </p:sp>
      <p:sp>
        <p:nvSpPr>
          <p:cNvPr id="6" name="Text 3"/>
          <p:cNvSpPr/>
          <p:nvPr/>
        </p:nvSpPr>
        <p:spPr>
          <a:xfrm>
            <a:off x="1498283" y="2141696"/>
            <a:ext cx="6868835" cy="3552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Total revenue by </a:t>
            </a:r>
            <a:r>
              <a:rPr lang="en-US" sz="170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ticket type</a:t>
            </a:r>
            <a:r>
              <a:rPr lang="en-US" sz="17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, </a:t>
            </a:r>
            <a:r>
              <a:rPr lang="en-US" sz="170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station</a:t>
            </a:r>
            <a:r>
              <a:rPr lang="en-US" sz="17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, </a:t>
            </a:r>
            <a:r>
              <a:rPr lang="en-US" sz="170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class</a:t>
            </a:r>
            <a:r>
              <a:rPr lang="en-US" sz="17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, and </a:t>
            </a:r>
            <a:r>
              <a:rPr lang="en-US" sz="170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railcard</a:t>
            </a:r>
            <a:r>
              <a:rPr lang="en-US" sz="17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usage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1498283" y="2574608"/>
            <a:ext cx="6868835" cy="3552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Trend analysis of purchases over </a:t>
            </a:r>
            <a:r>
              <a:rPr lang="en-US" sz="170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time (daily/weekly/monthly)</a:t>
            </a:r>
            <a:endParaRPr lang="en-US" sz="1700" dirty="0"/>
          </a:p>
        </p:txBody>
      </p:sp>
      <p:sp>
        <p:nvSpPr>
          <p:cNvPr id="8" name="Shape 5"/>
          <p:cNvSpPr/>
          <p:nvPr/>
        </p:nvSpPr>
        <p:spPr>
          <a:xfrm>
            <a:off x="776883" y="3373874"/>
            <a:ext cx="499467" cy="499467"/>
          </a:xfrm>
          <a:prstGeom prst="roundRect">
            <a:avLst>
              <a:gd name="adj" fmla="val 66671"/>
            </a:avLst>
          </a:prstGeom>
          <a:solidFill>
            <a:srgbClr val="00002E"/>
          </a:solidFill>
          <a:ln w="22860">
            <a:solidFill>
              <a:srgbClr val="D7425E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Text 6"/>
          <p:cNvSpPr/>
          <p:nvPr/>
        </p:nvSpPr>
        <p:spPr>
          <a:xfrm>
            <a:off x="1498283" y="3450074"/>
            <a:ext cx="3430191" cy="326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Passenger Behavior Insights</a:t>
            </a:r>
            <a:endParaRPr lang="en-US" sz="2050" dirty="0"/>
          </a:p>
        </p:txBody>
      </p:sp>
      <p:sp>
        <p:nvSpPr>
          <p:cNvPr id="10" name="Text 7"/>
          <p:cNvSpPr/>
          <p:nvPr/>
        </p:nvSpPr>
        <p:spPr>
          <a:xfrm>
            <a:off x="1498283" y="3909655"/>
            <a:ext cx="6868835" cy="3552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Distribution of </a:t>
            </a:r>
            <a:r>
              <a:rPr lang="en-US" sz="170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purchase methods</a:t>
            </a:r>
            <a:r>
              <a:rPr lang="en-US" sz="17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(Online vs Station)</a:t>
            </a:r>
            <a:endParaRPr lang="en-US" sz="1700" dirty="0"/>
          </a:p>
        </p:txBody>
      </p:sp>
      <p:sp>
        <p:nvSpPr>
          <p:cNvPr id="11" name="Text 8"/>
          <p:cNvSpPr/>
          <p:nvPr/>
        </p:nvSpPr>
        <p:spPr>
          <a:xfrm>
            <a:off x="1498283" y="4342567"/>
            <a:ext cx="6868835" cy="3552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Usage of </a:t>
            </a:r>
            <a:r>
              <a:rPr lang="en-US" sz="170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payment methods</a:t>
            </a:r>
            <a:endParaRPr lang="en-US" sz="1700" dirty="0"/>
          </a:p>
        </p:txBody>
      </p:sp>
      <p:sp>
        <p:nvSpPr>
          <p:cNvPr id="12" name="Text 9"/>
          <p:cNvSpPr/>
          <p:nvPr/>
        </p:nvSpPr>
        <p:spPr>
          <a:xfrm>
            <a:off x="1498283" y="4775478"/>
            <a:ext cx="6868835" cy="3552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Railcard usage rates and impact on price</a:t>
            </a:r>
            <a:endParaRPr lang="en-US" sz="1700" dirty="0"/>
          </a:p>
        </p:txBody>
      </p:sp>
      <p:sp>
        <p:nvSpPr>
          <p:cNvPr id="13" name="Shape 10"/>
          <p:cNvSpPr/>
          <p:nvPr/>
        </p:nvSpPr>
        <p:spPr>
          <a:xfrm>
            <a:off x="776883" y="5574744"/>
            <a:ext cx="499467" cy="499467"/>
          </a:xfrm>
          <a:prstGeom prst="roundRect">
            <a:avLst>
              <a:gd name="adj" fmla="val 66671"/>
            </a:avLst>
          </a:prstGeom>
          <a:solidFill>
            <a:srgbClr val="00002E"/>
          </a:solidFill>
          <a:ln w="22860">
            <a:solidFill>
              <a:srgbClr val="DD785E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4" name="Text 11"/>
          <p:cNvSpPr/>
          <p:nvPr/>
        </p:nvSpPr>
        <p:spPr>
          <a:xfrm>
            <a:off x="1498283" y="5650944"/>
            <a:ext cx="2611755" cy="326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Route Analysis </a:t>
            </a:r>
            <a:endParaRPr lang="en-US" sz="2050" dirty="0"/>
          </a:p>
        </p:txBody>
      </p:sp>
      <p:sp>
        <p:nvSpPr>
          <p:cNvPr id="15" name="Text 12"/>
          <p:cNvSpPr/>
          <p:nvPr/>
        </p:nvSpPr>
        <p:spPr>
          <a:xfrm>
            <a:off x="1498283" y="6110526"/>
            <a:ext cx="6868835" cy="7105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0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Identify the most frequently traveled and highest-revenue routes</a:t>
            </a:r>
            <a:r>
              <a:rPr lang="en-US" sz="17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to understand passenger demand and route profitability.</a:t>
            </a:r>
            <a:endParaRPr lang="en-US" sz="1700" dirty="0"/>
          </a:p>
        </p:txBody>
      </p:sp>
      <p:sp>
        <p:nvSpPr>
          <p:cNvPr id="16" name="Text 13"/>
          <p:cNvSpPr/>
          <p:nvPr/>
        </p:nvSpPr>
        <p:spPr>
          <a:xfrm>
            <a:off x="1498283" y="6898719"/>
            <a:ext cx="6868835" cy="7105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0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Evaluate route performance</a:t>
            </a:r>
            <a:r>
              <a:rPr lang="en-US" sz="17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by analyzing on-time rates, delay reasons, and refund patterns to support service optimization.</a:t>
            </a:r>
            <a:endParaRPr lang="en-US" sz="17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993219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Project Scope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2295525"/>
            <a:ext cx="2800826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Data Coverage: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2886789"/>
            <a:ext cx="2800826" cy="22981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Analyze 31,000+ ticket transactions including journey details, purchase behavior, ticket types, and performance metrics.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4230053" y="2295525"/>
            <a:ext cx="2800826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Product Performance: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4230053" y="3238738"/>
            <a:ext cx="2800826" cy="30641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Evaluate ticket types, classes, and railcard usage to determine which products (e.g., Advance vs Anytime, Standard vs First Class) perform best in terms of volume and revenue.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4230053" y="6386632"/>
            <a:ext cx="280082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Analyze on-time vs delayed journeys.</a:t>
            </a:r>
            <a:endParaRPr lang="en-US" sz="1850" dirty="0"/>
          </a:p>
        </p:txBody>
      </p:sp>
      <p:sp>
        <p:nvSpPr>
          <p:cNvPr id="8" name="Text 6"/>
          <p:cNvSpPr/>
          <p:nvPr/>
        </p:nvSpPr>
        <p:spPr>
          <a:xfrm>
            <a:off x="7622381" y="2271593"/>
            <a:ext cx="280082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Orders Data:</a:t>
            </a:r>
            <a:endParaRPr lang="en-US" sz="1850" dirty="0"/>
          </a:p>
        </p:txBody>
      </p:sp>
      <p:sp>
        <p:nvSpPr>
          <p:cNvPr id="9" name="Text 7"/>
          <p:cNvSpPr/>
          <p:nvPr/>
        </p:nvSpPr>
        <p:spPr>
          <a:xfrm>
            <a:off x="7622381" y="2870002"/>
            <a:ext cx="2800826" cy="1915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Examine purchase patterns by type (Online vs Station), payment method, and time of purchase.</a:t>
            </a:r>
            <a:endParaRPr lang="en-US" sz="1850" dirty="0"/>
          </a:p>
        </p:txBody>
      </p:sp>
      <p:sp>
        <p:nvSpPr>
          <p:cNvPr id="10" name="Text 8"/>
          <p:cNvSpPr/>
          <p:nvPr/>
        </p:nvSpPr>
        <p:spPr>
          <a:xfrm>
            <a:off x="7622381" y="4868823"/>
            <a:ext cx="2800826" cy="1915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Monitor order distribution across stations, dates, and refund occurrences for operational insights.</a:t>
            </a:r>
            <a:endParaRPr lang="en-US" sz="1850" dirty="0"/>
          </a:p>
        </p:txBody>
      </p:sp>
      <p:sp>
        <p:nvSpPr>
          <p:cNvPr id="11" name="Text 9"/>
          <p:cNvSpPr/>
          <p:nvPr/>
        </p:nvSpPr>
        <p:spPr>
          <a:xfrm>
            <a:off x="11014710" y="2295525"/>
            <a:ext cx="2800826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Sales Trends: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11014710" y="2886789"/>
            <a:ext cx="2800826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Track daily, weekly, and monthly revenue trends.</a:t>
            </a:r>
            <a:endParaRPr lang="en-US" sz="1850" dirty="0"/>
          </a:p>
        </p:txBody>
      </p:sp>
      <p:sp>
        <p:nvSpPr>
          <p:cNvPr id="13" name="Text 11"/>
          <p:cNvSpPr/>
          <p:nvPr/>
        </p:nvSpPr>
        <p:spPr>
          <a:xfrm>
            <a:off x="11014710" y="4119563"/>
            <a:ext cx="2800826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Identify peak purchase and travel times, and seasonal variations in ticket sales.</a:t>
            </a:r>
            <a:endParaRPr lang="en-US" sz="18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523405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Analysis steps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2586395"/>
            <a:ext cx="179427" cy="878562"/>
          </a:xfrm>
          <a:prstGeom prst="roundRect">
            <a:avLst>
              <a:gd name="adj" fmla="val 200121"/>
            </a:avLst>
          </a:prstGeom>
          <a:solidFill>
            <a:srgbClr val="00002E"/>
          </a:solidFill>
          <a:ln w="22860">
            <a:solidFill>
              <a:srgbClr val="F2B42D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1376124" y="258639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Data Cleaning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376124" y="3081933"/>
            <a:ext cx="69301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Use Power query to clean and structure raw data for analysis.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1196697" y="3704273"/>
            <a:ext cx="179427" cy="1261586"/>
          </a:xfrm>
          <a:prstGeom prst="roundRect">
            <a:avLst>
              <a:gd name="adj" fmla="val 200121"/>
            </a:avLst>
          </a:prstGeom>
          <a:solidFill>
            <a:srgbClr val="00002E"/>
          </a:solidFill>
          <a:ln w="22860">
            <a:solidFill>
              <a:srgbClr val="D7425E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1735098" y="370427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Exploratory Analysis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735098" y="4199811"/>
            <a:ext cx="6571178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Derive insights on customer behavior and product trends and using DAX measures to optimize performance.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1555790" y="5205174"/>
            <a:ext cx="179427" cy="1261586"/>
          </a:xfrm>
          <a:prstGeom prst="roundRect">
            <a:avLst>
              <a:gd name="adj" fmla="val 200121"/>
            </a:avLst>
          </a:prstGeom>
          <a:solidFill>
            <a:srgbClr val="00002E"/>
          </a:solidFill>
          <a:ln w="22860">
            <a:solidFill>
              <a:srgbClr val="DD785E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2094190" y="5205174"/>
            <a:ext cx="3206472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Dashboard Development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2094190" y="5700712"/>
            <a:ext cx="621208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Build interactive Power-bi dashboards for clear performance views and improve story telling.</a:t>
            </a:r>
            <a:endParaRPr lang="en-US" sz="18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498896" y="1581626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Deliverables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837724" y="2644616"/>
            <a:ext cx="538520" cy="538520"/>
          </a:xfrm>
          <a:prstGeom prst="roundRect">
            <a:avLst>
              <a:gd name="adj" fmla="val 66677"/>
            </a:avLst>
          </a:prstGeom>
          <a:solidFill>
            <a:srgbClr val="00002E"/>
          </a:solidFill>
          <a:ln w="22860">
            <a:solidFill>
              <a:srgbClr val="F2B42D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1615559" y="2722364"/>
            <a:ext cx="5550098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1. Journey and Service Performance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1615559" y="3248978"/>
            <a:ext cx="5550098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Total journeys:</a:t>
            </a: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31,653 (Jan–Apr 2024); </a:t>
            </a:r>
            <a:r>
              <a:rPr lang="en-US" sz="18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1,880 cancelled</a:t>
            </a: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.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1615559" y="4098727"/>
            <a:ext cx="5550098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January</a:t>
            </a: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saw the </a:t>
            </a:r>
            <a:r>
              <a:rPr lang="en-US" sz="18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highest journey volume</a:t>
            </a: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(7,636); </a:t>
            </a:r>
            <a:r>
              <a:rPr lang="en-US" sz="18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February the lowest</a:t>
            </a: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(7,212), a </a:t>
            </a:r>
            <a:r>
              <a:rPr lang="en-US" sz="18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-4.36% decrease</a:t>
            </a: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.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1615559" y="4948476"/>
            <a:ext cx="5550098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On-time performance:</a:t>
            </a: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18,019 on-time; 1,062 delayed; 790 cancelled.</a:t>
            </a:r>
            <a:endParaRPr lang="en-US" sz="1850" dirty="0"/>
          </a:p>
        </p:txBody>
      </p:sp>
      <p:sp>
        <p:nvSpPr>
          <p:cNvPr id="8" name="Text 6"/>
          <p:cNvSpPr/>
          <p:nvPr/>
        </p:nvSpPr>
        <p:spPr>
          <a:xfrm>
            <a:off x="1615559" y="5798225"/>
            <a:ext cx="5550098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Cancellation rate:</a:t>
            </a: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4%.</a:t>
            </a:r>
            <a:endParaRPr lang="en-US" sz="1850" dirty="0"/>
          </a:p>
        </p:txBody>
      </p:sp>
      <p:sp>
        <p:nvSpPr>
          <p:cNvPr id="9" name="Text 7"/>
          <p:cNvSpPr/>
          <p:nvPr/>
        </p:nvSpPr>
        <p:spPr>
          <a:xfrm>
            <a:off x="1615559" y="6264950"/>
            <a:ext cx="5550098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Peak travel periods:</a:t>
            </a: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6–9 AM &amp; 4–7 PM.</a:t>
            </a:r>
            <a:endParaRPr lang="en-US" sz="1850" dirty="0"/>
          </a:p>
        </p:txBody>
      </p:sp>
      <p:sp>
        <p:nvSpPr>
          <p:cNvPr id="10" name="Shape 8"/>
          <p:cNvSpPr/>
          <p:nvPr/>
        </p:nvSpPr>
        <p:spPr>
          <a:xfrm>
            <a:off x="7464862" y="2644616"/>
            <a:ext cx="538520" cy="538520"/>
          </a:xfrm>
          <a:prstGeom prst="roundRect">
            <a:avLst>
              <a:gd name="adj" fmla="val 66677"/>
            </a:avLst>
          </a:prstGeom>
          <a:solidFill>
            <a:srgbClr val="00002E"/>
          </a:solidFill>
          <a:ln w="22860">
            <a:solidFill>
              <a:srgbClr val="D7425E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 9"/>
          <p:cNvSpPr/>
          <p:nvPr/>
        </p:nvSpPr>
        <p:spPr>
          <a:xfrm>
            <a:off x="8242697" y="2722364"/>
            <a:ext cx="5550098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2. Ticket and Passenger Insights</a:t>
            </a:r>
            <a:endParaRPr lang="en-US" sz="1850" dirty="0"/>
          </a:p>
        </p:txBody>
      </p:sp>
      <p:sp>
        <p:nvSpPr>
          <p:cNvPr id="12" name="Text 10"/>
          <p:cNvSpPr/>
          <p:nvPr/>
        </p:nvSpPr>
        <p:spPr>
          <a:xfrm>
            <a:off x="8242697" y="3248978"/>
            <a:ext cx="5550098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Standard class:</a:t>
            </a: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90% of all tickets sold.</a:t>
            </a:r>
            <a:endParaRPr lang="en-US" sz="1850" dirty="0"/>
          </a:p>
        </p:txBody>
      </p:sp>
      <p:sp>
        <p:nvSpPr>
          <p:cNvPr id="13" name="Text 11"/>
          <p:cNvSpPr/>
          <p:nvPr/>
        </p:nvSpPr>
        <p:spPr>
          <a:xfrm>
            <a:off x="8242697" y="3715703"/>
            <a:ext cx="5550098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Advance tickets</a:t>
            </a: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are the most popular within Standard class.</a:t>
            </a:r>
            <a:endParaRPr lang="en-US" sz="1850" dirty="0"/>
          </a:p>
        </p:txBody>
      </p:sp>
      <p:sp>
        <p:nvSpPr>
          <p:cNvPr id="14" name="Text 12"/>
          <p:cNvSpPr/>
          <p:nvPr/>
        </p:nvSpPr>
        <p:spPr>
          <a:xfrm>
            <a:off x="8242697" y="4565452"/>
            <a:ext cx="5550098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Railcard usage:</a:t>
            </a: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2/3 of passengers do </a:t>
            </a:r>
            <a:r>
              <a:rPr lang="en-US" sz="18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not</a:t>
            </a: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use a railcard.</a:t>
            </a:r>
            <a:endParaRPr lang="en-US" sz="1850" dirty="0"/>
          </a:p>
        </p:txBody>
      </p:sp>
      <p:sp>
        <p:nvSpPr>
          <p:cNvPr id="15" name="Text 13"/>
          <p:cNvSpPr/>
          <p:nvPr/>
        </p:nvSpPr>
        <p:spPr>
          <a:xfrm>
            <a:off x="8242697" y="5415201"/>
            <a:ext cx="5550098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685800" lvl="1" indent="-342900" algn="l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Adult railcard</a:t>
            </a: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is most used (16% of total passengers).</a:t>
            </a:r>
            <a:endParaRPr lang="en-US" sz="18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953119" y="552093"/>
            <a:ext cx="4724162" cy="5905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600"/>
              </a:lnSpc>
              <a:buNone/>
            </a:pPr>
            <a:r>
              <a:rPr lang="en-US" sz="37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Deliverables</a:t>
            </a:r>
            <a:endParaRPr lang="en-US" sz="3700" dirty="0"/>
          </a:p>
        </p:txBody>
      </p:sp>
      <p:sp>
        <p:nvSpPr>
          <p:cNvPr id="3" name="Shape 1"/>
          <p:cNvSpPr/>
          <p:nvPr/>
        </p:nvSpPr>
        <p:spPr>
          <a:xfrm>
            <a:off x="702707" y="1443752"/>
            <a:ext cx="451723" cy="451723"/>
          </a:xfrm>
          <a:prstGeom prst="roundRect">
            <a:avLst>
              <a:gd name="adj" fmla="val 66672"/>
            </a:avLst>
          </a:prstGeom>
          <a:solidFill>
            <a:srgbClr val="00002E"/>
          </a:solidFill>
          <a:ln w="22860">
            <a:solidFill>
              <a:srgbClr val="F2B42D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1355169" y="1508998"/>
            <a:ext cx="5834658" cy="321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Delay and Refund Behavior</a:t>
            </a:r>
            <a:endParaRPr lang="en-US" sz="1550" dirty="0"/>
          </a:p>
        </p:txBody>
      </p:sp>
      <p:sp>
        <p:nvSpPr>
          <p:cNvPr id="5" name="Text 3"/>
          <p:cNvSpPr/>
          <p:nvPr/>
        </p:nvSpPr>
        <p:spPr>
          <a:xfrm>
            <a:off x="1355169" y="1950482"/>
            <a:ext cx="5834658" cy="321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Shorter delays (≤1 min):</a:t>
            </a:r>
            <a:r>
              <a:rPr lang="en-US" sz="15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High refund rate </a:t>
            </a:r>
            <a:r>
              <a:rPr lang="en-US" sz="15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(64–76%)</a:t>
            </a:r>
            <a:endParaRPr lang="en-US" sz="1550" dirty="0"/>
          </a:p>
        </p:txBody>
      </p:sp>
      <p:sp>
        <p:nvSpPr>
          <p:cNvPr id="6" name="Text 4"/>
          <p:cNvSpPr/>
          <p:nvPr/>
        </p:nvSpPr>
        <p:spPr>
          <a:xfrm>
            <a:off x="1355169" y="2341840"/>
            <a:ext cx="5834658" cy="6422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Delays 30–60 min:</a:t>
            </a:r>
            <a:r>
              <a:rPr lang="en-US" sz="15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Most common, total </a:t>
            </a:r>
            <a:r>
              <a:rPr lang="en-US" sz="15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46,396 delay minutes</a:t>
            </a:r>
            <a:r>
              <a:rPr lang="en-US" sz="15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, refund rate </a:t>
            </a:r>
            <a:r>
              <a:rPr lang="en-US" sz="15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11%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1355169" y="3054310"/>
            <a:ext cx="5834658" cy="321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Delays &gt;60 min:</a:t>
            </a:r>
            <a:r>
              <a:rPr lang="en-US" sz="15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</a:t>
            </a:r>
            <a:r>
              <a:rPr lang="en-US" sz="15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0% refund rate</a:t>
            </a:r>
            <a:endParaRPr lang="en-US" sz="1550" dirty="0"/>
          </a:p>
        </p:txBody>
      </p:sp>
      <p:sp>
        <p:nvSpPr>
          <p:cNvPr id="8" name="Text 6"/>
          <p:cNvSpPr/>
          <p:nvPr/>
        </p:nvSpPr>
        <p:spPr>
          <a:xfrm>
            <a:off x="1355169" y="3445669"/>
            <a:ext cx="5834658" cy="321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Some 0-min delays</a:t>
            </a:r>
            <a:r>
              <a:rPr lang="en-US" sz="15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still received refunds → </a:t>
            </a:r>
            <a:r>
              <a:rPr lang="en-US" sz="15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policy inconsistency</a:t>
            </a:r>
            <a:endParaRPr lang="en-US" sz="1550" dirty="0"/>
          </a:p>
        </p:txBody>
      </p:sp>
      <p:sp>
        <p:nvSpPr>
          <p:cNvPr id="9" name="Shape 7"/>
          <p:cNvSpPr/>
          <p:nvPr/>
        </p:nvSpPr>
        <p:spPr>
          <a:xfrm>
            <a:off x="7440692" y="1443752"/>
            <a:ext cx="451723" cy="451723"/>
          </a:xfrm>
          <a:prstGeom prst="roundRect">
            <a:avLst>
              <a:gd name="adj" fmla="val 66672"/>
            </a:avLst>
          </a:prstGeom>
          <a:solidFill>
            <a:srgbClr val="00002E"/>
          </a:solidFill>
          <a:ln w="22860">
            <a:solidFill>
              <a:srgbClr val="D7425E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0" name="Text 8"/>
          <p:cNvSpPr/>
          <p:nvPr/>
        </p:nvSpPr>
        <p:spPr>
          <a:xfrm>
            <a:off x="8093154" y="1508998"/>
            <a:ext cx="5834658" cy="321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Revenue and Refund Trends</a:t>
            </a:r>
            <a:endParaRPr lang="en-US" sz="1550" dirty="0"/>
          </a:p>
        </p:txBody>
      </p:sp>
      <p:sp>
        <p:nvSpPr>
          <p:cNvPr id="11" name="Text 9"/>
          <p:cNvSpPr/>
          <p:nvPr/>
        </p:nvSpPr>
        <p:spPr>
          <a:xfrm>
            <a:off x="8093154" y="1950482"/>
            <a:ext cx="5834658" cy="321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Total net revenue:</a:t>
            </a:r>
            <a:r>
              <a:rPr lang="en-US" sz="15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£703K; </a:t>
            </a:r>
            <a:r>
              <a:rPr lang="en-US" sz="15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Refunds:</a:t>
            </a:r>
            <a:r>
              <a:rPr lang="en-US" sz="15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£39K.</a:t>
            </a:r>
            <a:endParaRPr lang="en-US" sz="1550" dirty="0"/>
          </a:p>
        </p:txBody>
      </p:sp>
      <p:sp>
        <p:nvSpPr>
          <p:cNvPr id="12" name="Text 10"/>
          <p:cNvSpPr/>
          <p:nvPr/>
        </p:nvSpPr>
        <p:spPr>
          <a:xfrm>
            <a:off x="8093154" y="2341840"/>
            <a:ext cx="5834658" cy="321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Revenue trend:</a:t>
            </a:r>
            <a:endParaRPr lang="en-US" sz="1550" dirty="0"/>
          </a:p>
        </p:txBody>
      </p:sp>
      <p:sp>
        <p:nvSpPr>
          <p:cNvPr id="13" name="Text 11"/>
          <p:cNvSpPr/>
          <p:nvPr/>
        </p:nvSpPr>
        <p:spPr>
          <a:xfrm>
            <a:off x="8093154" y="2733199"/>
            <a:ext cx="5834658" cy="321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January: </a:t>
            </a:r>
            <a:r>
              <a:rPr lang="en-US" sz="15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£188K</a:t>
            </a:r>
            <a:endParaRPr lang="en-US" sz="1550" dirty="0"/>
          </a:p>
        </p:txBody>
      </p:sp>
      <p:sp>
        <p:nvSpPr>
          <p:cNvPr id="14" name="Text 12"/>
          <p:cNvSpPr/>
          <p:nvPr/>
        </p:nvSpPr>
        <p:spPr>
          <a:xfrm>
            <a:off x="8093154" y="3124557"/>
            <a:ext cx="5834658" cy="321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February: </a:t>
            </a:r>
            <a:r>
              <a:rPr lang="en-US" sz="15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£151K</a:t>
            </a:r>
            <a:r>
              <a:rPr lang="en-US" sz="15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(</a:t>
            </a:r>
            <a:r>
              <a:rPr lang="en-US" sz="15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-20%</a:t>
            </a:r>
            <a:r>
              <a:rPr lang="en-US" sz="15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)</a:t>
            </a:r>
            <a:endParaRPr lang="en-US" sz="1550" dirty="0"/>
          </a:p>
        </p:txBody>
      </p:sp>
      <p:sp>
        <p:nvSpPr>
          <p:cNvPr id="15" name="Text 13"/>
          <p:cNvSpPr/>
          <p:nvPr/>
        </p:nvSpPr>
        <p:spPr>
          <a:xfrm>
            <a:off x="8093154" y="3515916"/>
            <a:ext cx="5834658" cy="321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March: </a:t>
            </a:r>
            <a:r>
              <a:rPr lang="en-US" sz="15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£185K</a:t>
            </a:r>
            <a:endParaRPr lang="en-US" sz="1550" dirty="0"/>
          </a:p>
        </p:txBody>
      </p:sp>
      <p:sp>
        <p:nvSpPr>
          <p:cNvPr id="16" name="Text 14"/>
          <p:cNvSpPr/>
          <p:nvPr/>
        </p:nvSpPr>
        <p:spPr>
          <a:xfrm>
            <a:off x="8093154" y="3907274"/>
            <a:ext cx="5834658" cy="321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Ticket type revenue:</a:t>
            </a:r>
            <a:endParaRPr lang="en-US" sz="1550" dirty="0"/>
          </a:p>
        </p:txBody>
      </p:sp>
      <p:sp>
        <p:nvSpPr>
          <p:cNvPr id="17" name="Text 15"/>
          <p:cNvSpPr/>
          <p:nvPr/>
        </p:nvSpPr>
        <p:spPr>
          <a:xfrm>
            <a:off x="8093154" y="4298633"/>
            <a:ext cx="5834658" cy="321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Advance:</a:t>
            </a:r>
            <a:r>
              <a:rPr lang="en-US" sz="15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£294K</a:t>
            </a:r>
            <a:endParaRPr lang="en-US" sz="1550" dirty="0"/>
          </a:p>
        </p:txBody>
      </p:sp>
      <p:sp>
        <p:nvSpPr>
          <p:cNvPr id="18" name="Text 16"/>
          <p:cNvSpPr/>
          <p:nvPr/>
        </p:nvSpPr>
        <p:spPr>
          <a:xfrm>
            <a:off x="8093154" y="4689991"/>
            <a:ext cx="5834658" cy="321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Anytime:</a:t>
            </a:r>
            <a:r>
              <a:rPr lang="en-US" sz="15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£200K</a:t>
            </a:r>
            <a:endParaRPr lang="en-US" sz="1550" dirty="0"/>
          </a:p>
        </p:txBody>
      </p:sp>
      <p:sp>
        <p:nvSpPr>
          <p:cNvPr id="19" name="Text 17"/>
          <p:cNvSpPr/>
          <p:nvPr/>
        </p:nvSpPr>
        <p:spPr>
          <a:xfrm>
            <a:off x="8093154" y="5081349"/>
            <a:ext cx="5834658" cy="321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Off-Peak:</a:t>
            </a:r>
            <a:r>
              <a:rPr lang="en-US" sz="15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£209K</a:t>
            </a:r>
            <a:endParaRPr lang="en-US" sz="1550" dirty="0"/>
          </a:p>
        </p:txBody>
      </p:sp>
      <p:sp>
        <p:nvSpPr>
          <p:cNvPr id="20" name="Text 18"/>
          <p:cNvSpPr/>
          <p:nvPr/>
        </p:nvSpPr>
        <p:spPr>
          <a:xfrm>
            <a:off x="8093154" y="5472708"/>
            <a:ext cx="5834658" cy="6422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685800" lvl="1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Advance ticket revenue </a:t>
            </a:r>
            <a:r>
              <a:rPr lang="en-US" sz="15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rose 40%</a:t>
            </a:r>
            <a:r>
              <a:rPr lang="en-US" sz="15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in February despite overall revenue drop.</a:t>
            </a:r>
            <a:endParaRPr lang="en-US" sz="1550" dirty="0"/>
          </a:p>
        </p:txBody>
      </p:sp>
      <p:sp>
        <p:nvSpPr>
          <p:cNvPr id="21" name="Text 19"/>
          <p:cNvSpPr/>
          <p:nvPr/>
        </p:nvSpPr>
        <p:spPr>
          <a:xfrm>
            <a:off x="8093154" y="6185178"/>
            <a:ext cx="5834658" cy="321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Revenue by journey status:</a:t>
            </a:r>
            <a:endParaRPr lang="en-US" sz="1550" dirty="0"/>
          </a:p>
        </p:txBody>
      </p:sp>
      <p:sp>
        <p:nvSpPr>
          <p:cNvPr id="22" name="Text 20"/>
          <p:cNvSpPr/>
          <p:nvPr/>
        </p:nvSpPr>
        <p:spPr>
          <a:xfrm>
            <a:off x="8093154" y="6576536"/>
            <a:ext cx="5834658" cy="321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On-time: </a:t>
            </a:r>
            <a:r>
              <a:rPr lang="en-US" sz="15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£570K (81%)</a:t>
            </a:r>
            <a:endParaRPr lang="en-US" sz="1550" dirty="0"/>
          </a:p>
        </p:txBody>
      </p:sp>
      <p:sp>
        <p:nvSpPr>
          <p:cNvPr id="23" name="Text 21"/>
          <p:cNvSpPr/>
          <p:nvPr/>
        </p:nvSpPr>
        <p:spPr>
          <a:xfrm>
            <a:off x="8093154" y="6967895"/>
            <a:ext cx="5834658" cy="321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Delayed: </a:t>
            </a:r>
            <a:r>
              <a:rPr lang="en-US" sz="15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£101K</a:t>
            </a:r>
            <a:endParaRPr lang="en-US" sz="1550" dirty="0"/>
          </a:p>
        </p:txBody>
      </p:sp>
      <p:sp>
        <p:nvSpPr>
          <p:cNvPr id="24" name="Text 22"/>
          <p:cNvSpPr/>
          <p:nvPr/>
        </p:nvSpPr>
        <p:spPr>
          <a:xfrm>
            <a:off x="8093154" y="7359253"/>
            <a:ext cx="5834658" cy="321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Cancelled: </a:t>
            </a:r>
            <a:r>
              <a:rPr lang="en-US" sz="15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£33K</a:t>
            </a:r>
            <a:endParaRPr lang="en-US" sz="15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498896" y="1092160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Recommendations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2155150"/>
            <a:ext cx="4485203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1. </a:t>
            </a:r>
            <a:r>
              <a:rPr lang="en-US" sz="2200" b="1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Optimize Peak-Time Operations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2866073"/>
            <a:ext cx="1295495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Add more train capacity</a:t>
            </a: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or frequency during peak slots (6–9 AM &amp; 4–7 PM) to reduce congestion and improve customer experience.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837724" y="3715822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Deploy </a:t>
            </a:r>
            <a:r>
              <a:rPr lang="en-US" sz="18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real-time monitoring</a:t>
            </a: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and </a:t>
            </a:r>
            <a:r>
              <a:rPr lang="en-US" sz="18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resource reallocation</a:t>
            </a: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for high-traffic time slots like 6:30 AM and 6:45 PM.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837724" y="4457819"/>
            <a:ext cx="4643438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2. </a:t>
            </a:r>
            <a:r>
              <a:rPr lang="en-US" sz="2200" b="1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Reduce Cancellations and Delays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837724" y="5168741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Invest in signal system upgrades</a:t>
            </a: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and preventive maintenance to reduce failures, the top cause of cancellations.</a:t>
            </a:r>
            <a:endParaRPr lang="en-US" sz="1850" dirty="0"/>
          </a:p>
        </p:txBody>
      </p:sp>
      <p:sp>
        <p:nvSpPr>
          <p:cNvPr id="8" name="Text 6"/>
          <p:cNvSpPr/>
          <p:nvPr/>
        </p:nvSpPr>
        <p:spPr>
          <a:xfrm>
            <a:off x="837724" y="5635466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Improve staff scheduling and training</a:t>
            </a: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to address staffing-related disruptions.</a:t>
            </a:r>
            <a:endParaRPr lang="en-US" sz="1850" dirty="0"/>
          </a:p>
        </p:txBody>
      </p:sp>
      <p:sp>
        <p:nvSpPr>
          <p:cNvPr id="9" name="Text 7"/>
          <p:cNvSpPr/>
          <p:nvPr/>
        </p:nvSpPr>
        <p:spPr>
          <a:xfrm>
            <a:off x="837724" y="6102191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Implement </a:t>
            </a:r>
            <a:r>
              <a:rPr lang="en-US" sz="18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weather-resilient infrastructure</a:t>
            </a: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(e.g., track heating, drainage systems) to handle seasonal disruptions.</a:t>
            </a:r>
            <a:endParaRPr lang="en-US" sz="1850" dirty="0"/>
          </a:p>
        </p:txBody>
      </p:sp>
      <p:sp>
        <p:nvSpPr>
          <p:cNvPr id="10" name="Text 8"/>
          <p:cNvSpPr/>
          <p:nvPr/>
        </p:nvSpPr>
        <p:spPr>
          <a:xfrm>
            <a:off x="837724" y="6754416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endParaRPr lang="en-US" sz="18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498896" y="823555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Recommendations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1886545"/>
            <a:ext cx="3379470" cy="422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3. Set refund Policy </a:t>
            </a:r>
            <a:endParaRPr lang="en-US" sz="2650" dirty="0"/>
          </a:p>
        </p:txBody>
      </p:sp>
      <p:sp>
        <p:nvSpPr>
          <p:cNvPr id="4" name="Text 2"/>
          <p:cNvSpPr/>
          <p:nvPr/>
        </p:nvSpPr>
        <p:spPr>
          <a:xfrm>
            <a:off x="837724" y="2667833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 structured, fair refund model is proposed: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837724" y="3320058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No refund</a:t>
            </a: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for delays under 15 minutes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837724" y="3786783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25% refund</a:t>
            </a: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for delays 15–30 minutes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837724" y="4253508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50% refund</a:t>
            </a: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for delays 30–60 minutes</a:t>
            </a:r>
            <a:endParaRPr lang="en-US" sz="1850" dirty="0"/>
          </a:p>
        </p:txBody>
      </p:sp>
      <p:sp>
        <p:nvSpPr>
          <p:cNvPr id="8" name="Text 6"/>
          <p:cNvSpPr/>
          <p:nvPr/>
        </p:nvSpPr>
        <p:spPr>
          <a:xfrm>
            <a:off x="837724" y="4720233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100% refund</a:t>
            </a: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for delays over 60 minutes</a:t>
            </a:r>
            <a:endParaRPr lang="en-US" sz="1850" dirty="0"/>
          </a:p>
        </p:txBody>
      </p:sp>
      <p:sp>
        <p:nvSpPr>
          <p:cNvPr id="9" name="Text 7"/>
          <p:cNvSpPr/>
          <p:nvPr/>
        </p:nvSpPr>
        <p:spPr>
          <a:xfrm>
            <a:off x="837724" y="5462230"/>
            <a:ext cx="6058853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4. </a:t>
            </a:r>
            <a:r>
              <a:rPr lang="en-US" sz="2200" b="1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Boost Railcard Usage and Loyalty Programs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837724" y="6173153"/>
            <a:ext cx="1295495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Encourage railcard adoption through </a:t>
            </a:r>
            <a:r>
              <a:rPr lang="en-US" sz="18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targeted promotions</a:t>
            </a: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or bundling with frequent traveler incentives, as 2/3 of passengers currently do not use one.</a:t>
            </a:r>
            <a:endParaRPr lang="en-US" sz="1850" dirty="0"/>
          </a:p>
        </p:txBody>
      </p:sp>
      <p:sp>
        <p:nvSpPr>
          <p:cNvPr id="11" name="Text 9"/>
          <p:cNvSpPr/>
          <p:nvPr/>
        </p:nvSpPr>
        <p:spPr>
          <a:xfrm>
            <a:off x="837724" y="7022902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Track railcard effectiveness in improving sales and loyalty.</a:t>
            </a:r>
            <a:endParaRPr lang="en-US" sz="18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webextensions/webextension1.xml><?xml version="1.0" encoding="utf-8"?>
<we:webextension xmlns:we="http://schemas.microsoft.com/office/webextensions/webextension/2010/11" id="{79521747-0D69-4AF6-B25B-F2E123650347}">
  <we:reference id="wa200003233" version="2.0.0.3" store="en-US" storeType="OMEX"/>
  <we:alternateReferences>
    <we:reference id="WA200003233" version="2.0.0.3" store="WA200003233" storeType="OMEX"/>
  </we:alternateReferences>
  <we:properties>
    <we:property name="pptInsertionSessionID" value="&quot;062BA541-4B44-49A9-9A4B-95EA5F0014A2&quot;"/>
    <we:property name="reportUrl" value="&quot;/groups/me/reports/5655de6f-0e34-4962-acc3-eec3c2ed98ed/9fcdbc9c5509780343ab?bookmarkGuid=d58db150-1483-4841-b85b-5d254176e269&amp;bookmarkUsage=1&amp;ctid=643b2f85-9f93-41b9-81d6-00ccadbf0bb7&amp;fromEntryPoint=export&quot;"/>
    <we:property name="reportName" value="&quot;UK Train Analysis&quot;"/>
    <we:property name="reportState" value="&quot;CONNECTED&quot;"/>
    <we:property name="embedUrl" value="&quot;/reportEmbed?reportId=5655de6f-0e34-4962-acc3-eec3c2ed98ed&amp;config=eyJjbHVzdGVyVXJsIjoiaHR0cHM6Ly9XQUJJLU5PUlRILUVVUk9QRS1yZWRpcmVjdC5hbmFseXNpcy53aW5kb3dzLm5ldCIsImVtYmVkRmVhdHVyZXMiOnsidXNhZ2VNZXRyaWNzVk5leHQiOnRydWV9fQ%3D%3D&amp;disableSensitivityBanner=true&amp;storytellingChangeViewModeShortcutKeys=true&quot;"/>
    <we:property name="pageName" value="&quot;9fcdbc9c5509780343ab&quot;"/>
    <we:property name="pageDisplayName" value="&quot;Home Page&quot;"/>
    <we:property name="datasetId" value="&quot;3e9a1745-785e-476b-b5d9-de24bc814268&quot;"/>
    <we:property name="backgroundColor" value="&quot;#FFFFFF&quot;"/>
    <we:property name="bookmark" value="&quot;H4sIAAAAAAAAA52TTWvkMAyG/0rxeVjsJHbiHnevSyl06aX0IMvK1FtPHBLPMN1h/vvKSaHQDwZ6iSxZeSS9UU7Ch3mM8HIDOxLX4mdKzzuYnq+U2IhhjYHErmrRk260QSLbUsu3acwhDbO4PokM05byfZj3EAuIgw+PGwEx3sK2eD3EmTZipGlOA8Twj9ZkvsrTns4bQccxpgkK8i5DpoI9cDr73IL6UXNFwBwOdEeY16jt0Tu0qLW0bSfrpgbHafOasHT2aUpBL+V/pSFDGLhMifVKKnBGNVabRiuDlYYSn8Owja8Nv73752Us4sxPwJbVcH+5bOGcz2Uc2/UWO0lg2FhV13SZlemYXTp+pCEp8AC2469gvHW1MXiRFnas/UeWr3yLhhRZJyVKT6aR352yr1vVYVMBIsiWtSV7mfXllLXyrq2lBe88N9WilP7b+iujra8qpb1rmCupcRdZIwt2A4ewhZym98wF+xYRO+KdL4e0z/MISLcwsP9wEuOUeNFzoCWPFxsGT/71PBX7O2Sa1gbuIe5L7eUPEUuZx/L4D5gHdAuZAwAA&quot;"/>
    <we:property name="initialStateBookmark" value="&quot;H4sIAAAAAAAAA52TwU7jMBCGXwX5XK3sOHFiboD2xFLQgrggtBrbk64XN44StypUfXfGaSWkZVeRuMT2n/H3z4zGe+b82Ad4XcIa2Tm7jPFlDcPLmWAL1p2029vrm4uf17+WFzffSY598rEb2fmeJRhWmB79uIGQCSQ+PS8YhHAHq3xqIYy4YD0OY+wg+Dc8BtOvNGzwsGC460McICPvEyTM2C2F05m8xTdJjmCT3+I92nRUdWudsdpWFdd1w2UpwVDYeAyYMvtnSEZP9lexS+A7sslaK7gAo0SpK1VWQtmigqyPvluFU8Ifdx9e+9yV8TfQSt0wf8g2cw6HXI5uWm0bjqBo0UJKnGcl3CUTd59pFgU4AN3U1imnjVTKztL8mnr/meUKV1uFArXh3HKHquRfrbKVtWhsWYC1wGvqLep51n+rlMKZWnINzjhKqracuy/3X6hKu6IQlTMlcTmWZpbVU8OWsPUrSHH4mzlhPxS2Rpr5vImbNPZg8Q46Oj/tWT9EGvTkcYqjwYbOoTvth7z+8AmHYwKPEDbZe3ohbDKhnLwJOHMhvxs2pfWcP+8Y1VbJwgMAAA==&quot;"/>
    <we:property name="isFiltersActionButtonVisible" value="true"/>
    <we:property name="isVisualContainerHeaderHidden" value="false"/>
    <we:property name="reportEmbeddedTime" value="&quot;2025-05-10T16:26:49.679Z&quot;"/>
    <we:property name="creatorTenantId" value="&quot;643b2f85-9f93-41b9-81d6-00ccadbf0bb7&quot;"/>
    <we:property name="creatorUserId" value="&quot;100320031C1AF1AC&quot;"/>
    <we:property name="creatorSessionId" value="&quot;72e33cb3-5997-4b5f-a6de-d21f35e73ee1&quot;"/>
    <we:property name="artifactViewState" value="&quot;live&quot;"/>
  </we:properties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43</TotalTime>
  <Words>790</Words>
  <Application>Microsoft Office PowerPoint</Application>
  <PresentationFormat>Custom</PresentationFormat>
  <Paragraphs>100</Paragraphs>
  <Slides>11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Nunito Semi Bold</vt:lpstr>
      <vt:lpstr>PT Sans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Abanoub Hatem Helmy</cp:lastModifiedBy>
  <cp:revision>3</cp:revision>
  <dcterms:created xsi:type="dcterms:W3CDTF">2025-05-10T15:41:45Z</dcterms:created>
  <dcterms:modified xsi:type="dcterms:W3CDTF">2025-05-10T16:27:13Z</dcterms:modified>
</cp:coreProperties>
</file>